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0"/>
  </p:notesMasterIdLst>
  <p:handoutMasterIdLst>
    <p:handoutMasterId r:id="rId51"/>
  </p:handoutMasterIdLst>
  <p:sldIdLst>
    <p:sldId id="481" r:id="rId2"/>
    <p:sldId id="482" r:id="rId3"/>
    <p:sldId id="579" r:id="rId4"/>
    <p:sldId id="483" r:id="rId5"/>
    <p:sldId id="568" r:id="rId6"/>
    <p:sldId id="532" r:id="rId7"/>
    <p:sldId id="539" r:id="rId8"/>
    <p:sldId id="540" r:id="rId9"/>
    <p:sldId id="575" r:id="rId10"/>
    <p:sldId id="535" r:id="rId11"/>
    <p:sldId id="573" r:id="rId12"/>
    <p:sldId id="580" r:id="rId13"/>
    <p:sldId id="576" r:id="rId14"/>
    <p:sldId id="490" r:id="rId15"/>
    <p:sldId id="582" r:id="rId16"/>
    <p:sldId id="563" r:id="rId17"/>
    <p:sldId id="574" r:id="rId18"/>
    <p:sldId id="536" r:id="rId19"/>
    <p:sldId id="544" r:id="rId20"/>
    <p:sldId id="545" r:id="rId21"/>
    <p:sldId id="548" r:id="rId22"/>
    <p:sldId id="546" r:id="rId23"/>
    <p:sldId id="549" r:id="rId24"/>
    <p:sldId id="577" r:id="rId25"/>
    <p:sldId id="559" r:id="rId26"/>
    <p:sldId id="560" r:id="rId27"/>
    <p:sldId id="561" r:id="rId28"/>
    <p:sldId id="562" r:id="rId29"/>
    <p:sldId id="569" r:id="rId30"/>
    <p:sldId id="537" r:id="rId31"/>
    <p:sldId id="571" r:id="rId32"/>
    <p:sldId id="543" r:id="rId33"/>
    <p:sldId id="552" r:id="rId34"/>
    <p:sldId id="550" r:id="rId35"/>
    <p:sldId id="565" r:id="rId36"/>
    <p:sldId id="566" r:id="rId37"/>
    <p:sldId id="567" r:id="rId38"/>
    <p:sldId id="564" r:id="rId39"/>
    <p:sldId id="572" r:id="rId40"/>
    <p:sldId id="541" r:id="rId41"/>
    <p:sldId id="542" r:id="rId42"/>
    <p:sldId id="551" r:id="rId43"/>
    <p:sldId id="570" r:id="rId44"/>
    <p:sldId id="578" r:id="rId45"/>
    <p:sldId id="581" r:id="rId46"/>
    <p:sldId id="553" r:id="rId47"/>
    <p:sldId id="556" r:id="rId48"/>
    <p:sldId id="554" r:id="rId49"/>
  </p:sldIdLst>
  <p:sldSz cx="9144000" cy="6858000" type="screen4x3"/>
  <p:notesSz cx="6858000" cy="9180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5433" autoAdjust="0"/>
  </p:normalViewPr>
  <p:slideViewPr>
    <p:cSldViewPr>
      <p:cViewPr varScale="1">
        <p:scale>
          <a:sx n="104" d="100"/>
          <a:sy n="104" d="100"/>
        </p:scale>
        <p:origin x="17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4B3BE12F-AD8B-3447-B0BD-71A0D7EBD4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5520E431-4027-2C43-97FE-F27E89CDF8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255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BDE62D-78E3-1641-95B0-E17D77400C30}" type="slidenum">
              <a:rPr lang="en-US"/>
              <a:pPr/>
              <a:t>1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</a:t>
            </a:r>
          </a:p>
          <a:p>
            <a:endParaRPr lang="en-US"/>
          </a:p>
          <a:p>
            <a:r>
              <a:rPr lang="en-US"/>
              <a:t>Why search versus other techniques?  Reread Bill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ACDC and Koche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ICSM01 papers.</a:t>
            </a:r>
          </a:p>
          <a:p>
            <a:endParaRPr lang="en-US"/>
          </a:p>
          <a:p>
            <a:r>
              <a:rPr lang="en-US"/>
              <a:t>Thinking Point 1:  Goal is to propose an abstract representation of source code.  There is no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correct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answer.  Use multiple views – each view provides additional insight into the overall architecture.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881DA18-5B82-2640-A9A3-78686722FF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18711D-4B6D-8541-9F65-7938472AC3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0966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94FE42-7603-1F49-BC4F-DD22FDF0AA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4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2D1306-8F06-4E4B-A624-820652773D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703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154202-9794-E244-BE3F-E1E2AB1962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19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458479-3CAA-0642-93EA-6396E52B47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850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657BF6-F070-264A-9BB9-9B4637A740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512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E51478-B226-9A4A-B679-994286E4D6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308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8949EC-639B-EB45-B933-87F3C2F265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5890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8FEB24-C2ED-394C-A4BA-DDDAFEFFA0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34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CBEA14-E49B-FD49-B8ED-07F0CB4C25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2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roup 1027"/>
          <p:cNvGrpSpPr>
            <a:grpSpLocks/>
          </p:cNvGrpSpPr>
          <p:nvPr userDrawn="1"/>
        </p:nvGrpSpPr>
        <p:grpSpPr bwMode="auto">
          <a:xfrm>
            <a:off x="21771" y="0"/>
            <a:ext cx="9144000" cy="6858000"/>
            <a:chOff x="0" y="0"/>
            <a:chExt cx="5760" cy="4320"/>
          </a:xfrm>
        </p:grpSpPr>
        <p:grpSp>
          <p:nvGrpSpPr>
            <p:cNvPr id="3076" name="Group 1028"/>
            <p:cNvGrpSpPr>
              <a:grpSpLocks/>
            </p:cNvGrpSpPr>
            <p:nvPr/>
          </p:nvGrpSpPr>
          <p:grpSpPr bwMode="auto">
            <a:xfrm>
              <a:off x="0" y="192"/>
              <a:ext cx="5760" cy="4032"/>
              <a:chOff x="0" y="192"/>
              <a:chExt cx="5760" cy="4032"/>
            </a:xfrm>
          </p:grpSpPr>
          <p:sp>
            <p:nvSpPr>
              <p:cNvPr id="3077" name="Line 1029"/>
              <p:cNvSpPr>
                <a:spLocks noChangeShapeType="1"/>
              </p:cNvSpPr>
              <p:nvPr/>
            </p:nvSpPr>
            <p:spPr bwMode="white">
              <a:xfrm>
                <a:off x="0" y="19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" name="Line 1030"/>
              <p:cNvSpPr>
                <a:spLocks noChangeShapeType="1"/>
              </p:cNvSpPr>
              <p:nvPr/>
            </p:nvSpPr>
            <p:spPr bwMode="white">
              <a:xfrm>
                <a:off x="0" y="38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9" name="Line 1031"/>
              <p:cNvSpPr>
                <a:spLocks noChangeShapeType="1"/>
              </p:cNvSpPr>
              <p:nvPr/>
            </p:nvSpPr>
            <p:spPr bwMode="white">
              <a:xfrm>
                <a:off x="0" y="57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0" name="Line 1032"/>
              <p:cNvSpPr>
                <a:spLocks noChangeShapeType="1"/>
              </p:cNvSpPr>
              <p:nvPr/>
            </p:nvSpPr>
            <p:spPr bwMode="white">
              <a:xfrm>
                <a:off x="0" y="76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1" name="Line 1033"/>
              <p:cNvSpPr>
                <a:spLocks noChangeShapeType="1"/>
              </p:cNvSpPr>
              <p:nvPr/>
            </p:nvSpPr>
            <p:spPr bwMode="white">
              <a:xfrm>
                <a:off x="0" y="96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" name="Line 1034"/>
              <p:cNvSpPr>
                <a:spLocks noChangeShapeType="1"/>
              </p:cNvSpPr>
              <p:nvPr/>
            </p:nvSpPr>
            <p:spPr bwMode="white">
              <a:xfrm>
                <a:off x="0" y="115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3" name="Line 1035"/>
              <p:cNvSpPr>
                <a:spLocks noChangeShapeType="1"/>
              </p:cNvSpPr>
              <p:nvPr/>
            </p:nvSpPr>
            <p:spPr bwMode="white">
              <a:xfrm>
                <a:off x="0" y="134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4" name="Line 1036"/>
              <p:cNvSpPr>
                <a:spLocks noChangeShapeType="1"/>
              </p:cNvSpPr>
              <p:nvPr/>
            </p:nvSpPr>
            <p:spPr bwMode="white">
              <a:xfrm>
                <a:off x="0" y="153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5" name="Line 1037"/>
              <p:cNvSpPr>
                <a:spLocks noChangeShapeType="1"/>
              </p:cNvSpPr>
              <p:nvPr/>
            </p:nvSpPr>
            <p:spPr bwMode="white">
              <a:xfrm>
                <a:off x="0" y="172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6" name="Line 1038"/>
              <p:cNvSpPr>
                <a:spLocks noChangeShapeType="1"/>
              </p:cNvSpPr>
              <p:nvPr/>
            </p:nvSpPr>
            <p:spPr bwMode="white">
              <a:xfrm>
                <a:off x="0" y="192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7" name="Line 1039"/>
              <p:cNvSpPr>
                <a:spLocks noChangeShapeType="1"/>
              </p:cNvSpPr>
              <p:nvPr/>
            </p:nvSpPr>
            <p:spPr bwMode="white">
              <a:xfrm>
                <a:off x="0" y="211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8" name="Line 1040"/>
              <p:cNvSpPr>
                <a:spLocks noChangeShapeType="1"/>
              </p:cNvSpPr>
              <p:nvPr/>
            </p:nvSpPr>
            <p:spPr bwMode="white">
              <a:xfrm>
                <a:off x="0" y="230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9" name="Line 1041"/>
              <p:cNvSpPr>
                <a:spLocks noChangeShapeType="1"/>
              </p:cNvSpPr>
              <p:nvPr/>
            </p:nvSpPr>
            <p:spPr bwMode="white">
              <a:xfrm>
                <a:off x="0" y="249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0" name="Line 1042"/>
              <p:cNvSpPr>
                <a:spLocks noChangeShapeType="1"/>
              </p:cNvSpPr>
              <p:nvPr/>
            </p:nvSpPr>
            <p:spPr bwMode="white">
              <a:xfrm>
                <a:off x="0" y="268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1" name="Line 1043"/>
              <p:cNvSpPr>
                <a:spLocks noChangeShapeType="1"/>
              </p:cNvSpPr>
              <p:nvPr/>
            </p:nvSpPr>
            <p:spPr bwMode="white">
              <a:xfrm>
                <a:off x="0" y="288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2" name="Line 1044"/>
              <p:cNvSpPr>
                <a:spLocks noChangeShapeType="1"/>
              </p:cNvSpPr>
              <p:nvPr/>
            </p:nvSpPr>
            <p:spPr bwMode="white">
              <a:xfrm>
                <a:off x="0" y="307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3" name="Line 1045"/>
              <p:cNvSpPr>
                <a:spLocks noChangeShapeType="1"/>
              </p:cNvSpPr>
              <p:nvPr/>
            </p:nvSpPr>
            <p:spPr bwMode="white">
              <a:xfrm>
                <a:off x="0" y="326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4" name="Line 1046"/>
              <p:cNvSpPr>
                <a:spLocks noChangeShapeType="1"/>
              </p:cNvSpPr>
              <p:nvPr/>
            </p:nvSpPr>
            <p:spPr bwMode="white">
              <a:xfrm>
                <a:off x="0" y="345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5" name="Line 1047"/>
              <p:cNvSpPr>
                <a:spLocks noChangeShapeType="1"/>
              </p:cNvSpPr>
              <p:nvPr/>
            </p:nvSpPr>
            <p:spPr bwMode="white">
              <a:xfrm>
                <a:off x="0" y="364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6" name="Line 1048"/>
              <p:cNvSpPr>
                <a:spLocks noChangeShapeType="1"/>
              </p:cNvSpPr>
              <p:nvPr/>
            </p:nvSpPr>
            <p:spPr bwMode="white">
              <a:xfrm>
                <a:off x="0" y="384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7" name="Line 1049"/>
              <p:cNvSpPr>
                <a:spLocks noChangeShapeType="1"/>
              </p:cNvSpPr>
              <p:nvPr/>
            </p:nvSpPr>
            <p:spPr bwMode="white">
              <a:xfrm>
                <a:off x="0" y="403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8" name="Line 1050"/>
              <p:cNvSpPr>
                <a:spLocks noChangeShapeType="1"/>
              </p:cNvSpPr>
              <p:nvPr/>
            </p:nvSpPr>
            <p:spPr bwMode="white">
              <a:xfrm>
                <a:off x="0" y="422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99" name="Group 1051"/>
            <p:cNvGrpSpPr>
              <a:grpSpLocks/>
            </p:cNvGrpSpPr>
            <p:nvPr/>
          </p:nvGrpSpPr>
          <p:grpSpPr bwMode="auto">
            <a:xfrm>
              <a:off x="192" y="0"/>
              <a:ext cx="5376" cy="4320"/>
              <a:chOff x="192" y="0"/>
              <a:chExt cx="5376" cy="4320"/>
            </a:xfrm>
          </p:grpSpPr>
          <p:sp>
            <p:nvSpPr>
              <p:cNvPr id="3100" name="Line 1052"/>
              <p:cNvSpPr>
                <a:spLocks noChangeShapeType="1"/>
              </p:cNvSpPr>
              <p:nvPr/>
            </p:nvSpPr>
            <p:spPr bwMode="white">
              <a:xfrm>
                <a:off x="1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1" name="Line 1053"/>
              <p:cNvSpPr>
                <a:spLocks noChangeShapeType="1"/>
              </p:cNvSpPr>
              <p:nvPr/>
            </p:nvSpPr>
            <p:spPr bwMode="white">
              <a:xfrm>
                <a:off x="3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" name="Line 1054"/>
              <p:cNvSpPr>
                <a:spLocks noChangeShapeType="1"/>
              </p:cNvSpPr>
              <p:nvPr/>
            </p:nvSpPr>
            <p:spPr bwMode="white">
              <a:xfrm>
                <a:off x="5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3" name="Line 1055"/>
              <p:cNvSpPr>
                <a:spLocks noChangeShapeType="1"/>
              </p:cNvSpPr>
              <p:nvPr/>
            </p:nvSpPr>
            <p:spPr bwMode="white">
              <a:xfrm>
                <a:off x="7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4" name="Line 1056"/>
              <p:cNvSpPr>
                <a:spLocks noChangeShapeType="1"/>
              </p:cNvSpPr>
              <p:nvPr/>
            </p:nvSpPr>
            <p:spPr bwMode="white">
              <a:xfrm>
                <a:off x="96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5" name="Line 1057"/>
              <p:cNvSpPr>
                <a:spLocks noChangeShapeType="1"/>
              </p:cNvSpPr>
              <p:nvPr/>
            </p:nvSpPr>
            <p:spPr bwMode="white">
              <a:xfrm>
                <a:off x="115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6" name="Line 1058"/>
              <p:cNvSpPr>
                <a:spLocks noChangeShapeType="1"/>
              </p:cNvSpPr>
              <p:nvPr/>
            </p:nvSpPr>
            <p:spPr bwMode="white">
              <a:xfrm>
                <a:off x="134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7" name="Line 1059"/>
              <p:cNvSpPr>
                <a:spLocks noChangeShapeType="1"/>
              </p:cNvSpPr>
              <p:nvPr/>
            </p:nvSpPr>
            <p:spPr bwMode="white">
              <a:xfrm>
                <a:off x="153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8" name="Line 1060"/>
              <p:cNvSpPr>
                <a:spLocks noChangeShapeType="1"/>
              </p:cNvSpPr>
              <p:nvPr/>
            </p:nvSpPr>
            <p:spPr bwMode="white">
              <a:xfrm>
                <a:off x="172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9" name="Line 1061"/>
              <p:cNvSpPr>
                <a:spLocks noChangeShapeType="1"/>
              </p:cNvSpPr>
              <p:nvPr/>
            </p:nvSpPr>
            <p:spPr bwMode="white">
              <a:xfrm>
                <a:off x="192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0" name="Line 1062"/>
              <p:cNvSpPr>
                <a:spLocks noChangeShapeType="1"/>
              </p:cNvSpPr>
              <p:nvPr/>
            </p:nvSpPr>
            <p:spPr bwMode="white">
              <a:xfrm>
                <a:off x="211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1" name="Line 1063"/>
              <p:cNvSpPr>
                <a:spLocks noChangeShapeType="1"/>
              </p:cNvSpPr>
              <p:nvPr/>
            </p:nvSpPr>
            <p:spPr bwMode="white">
              <a:xfrm>
                <a:off x="230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2" name="Line 1064"/>
              <p:cNvSpPr>
                <a:spLocks noChangeShapeType="1"/>
              </p:cNvSpPr>
              <p:nvPr/>
            </p:nvSpPr>
            <p:spPr bwMode="white">
              <a:xfrm>
                <a:off x="249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" name="Line 1065"/>
              <p:cNvSpPr>
                <a:spLocks noChangeShapeType="1"/>
              </p:cNvSpPr>
              <p:nvPr/>
            </p:nvSpPr>
            <p:spPr bwMode="white">
              <a:xfrm>
                <a:off x="268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4" name="Line 1066"/>
              <p:cNvSpPr>
                <a:spLocks noChangeShapeType="1"/>
              </p:cNvSpPr>
              <p:nvPr/>
            </p:nvSpPr>
            <p:spPr bwMode="white">
              <a:xfrm>
                <a:off x="288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5" name="Line 1067"/>
              <p:cNvSpPr>
                <a:spLocks noChangeShapeType="1"/>
              </p:cNvSpPr>
              <p:nvPr/>
            </p:nvSpPr>
            <p:spPr bwMode="white">
              <a:xfrm>
                <a:off x="307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1068"/>
              <p:cNvSpPr>
                <a:spLocks noChangeShapeType="1"/>
              </p:cNvSpPr>
              <p:nvPr/>
            </p:nvSpPr>
            <p:spPr bwMode="white">
              <a:xfrm>
                <a:off x="326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7" name="Line 1069"/>
              <p:cNvSpPr>
                <a:spLocks noChangeShapeType="1"/>
              </p:cNvSpPr>
              <p:nvPr/>
            </p:nvSpPr>
            <p:spPr bwMode="white">
              <a:xfrm>
                <a:off x="345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8" name="Line 1070"/>
              <p:cNvSpPr>
                <a:spLocks noChangeShapeType="1"/>
              </p:cNvSpPr>
              <p:nvPr/>
            </p:nvSpPr>
            <p:spPr bwMode="white">
              <a:xfrm>
                <a:off x="364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9" name="Line 1071"/>
              <p:cNvSpPr>
                <a:spLocks noChangeShapeType="1"/>
              </p:cNvSpPr>
              <p:nvPr/>
            </p:nvSpPr>
            <p:spPr bwMode="white">
              <a:xfrm>
                <a:off x="384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0" name="Line 1072"/>
              <p:cNvSpPr>
                <a:spLocks noChangeShapeType="1"/>
              </p:cNvSpPr>
              <p:nvPr/>
            </p:nvSpPr>
            <p:spPr bwMode="white">
              <a:xfrm>
                <a:off x="403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1" name="Line 1073"/>
              <p:cNvSpPr>
                <a:spLocks noChangeShapeType="1"/>
              </p:cNvSpPr>
              <p:nvPr/>
            </p:nvSpPr>
            <p:spPr bwMode="white">
              <a:xfrm>
                <a:off x="422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2" name="Line 1074"/>
              <p:cNvSpPr>
                <a:spLocks noChangeShapeType="1"/>
              </p:cNvSpPr>
              <p:nvPr/>
            </p:nvSpPr>
            <p:spPr bwMode="white">
              <a:xfrm>
                <a:off x="441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" name="Line 1075"/>
              <p:cNvSpPr>
                <a:spLocks noChangeShapeType="1"/>
              </p:cNvSpPr>
              <p:nvPr/>
            </p:nvSpPr>
            <p:spPr bwMode="white">
              <a:xfrm>
                <a:off x="460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4" name="Line 1076"/>
              <p:cNvSpPr>
                <a:spLocks noChangeShapeType="1"/>
              </p:cNvSpPr>
              <p:nvPr/>
            </p:nvSpPr>
            <p:spPr bwMode="white">
              <a:xfrm>
                <a:off x="480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5" name="Line 1077"/>
              <p:cNvSpPr>
                <a:spLocks noChangeShapeType="1"/>
              </p:cNvSpPr>
              <p:nvPr/>
            </p:nvSpPr>
            <p:spPr bwMode="white">
              <a:xfrm>
                <a:off x="49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6" name="Line 1078"/>
              <p:cNvSpPr>
                <a:spLocks noChangeShapeType="1"/>
              </p:cNvSpPr>
              <p:nvPr/>
            </p:nvSpPr>
            <p:spPr bwMode="white">
              <a:xfrm>
                <a:off x="51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7" name="Line 1079"/>
              <p:cNvSpPr>
                <a:spLocks noChangeShapeType="1"/>
              </p:cNvSpPr>
              <p:nvPr/>
            </p:nvSpPr>
            <p:spPr bwMode="white">
              <a:xfrm>
                <a:off x="53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8" name="Line 1080"/>
              <p:cNvSpPr>
                <a:spLocks noChangeShapeType="1"/>
              </p:cNvSpPr>
              <p:nvPr/>
            </p:nvSpPr>
            <p:spPr bwMode="white">
              <a:xfrm>
                <a:off x="55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C348C6A-23C9-1C4C-B509-812AABCC93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mitchell@cs.drexel.edu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cala-lang.org/overviews/core/future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rxjs.i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tnl34@drexel.edu" TargetMode="External"/><Relationship Id="rId2" Type="http://schemas.openxmlformats.org/officeDocument/2006/relationships/hyperlink" Target="https://github.com/ArchitectingSoftware/CS575-Software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rchitectingSoftware/CS575-SoftwareDesign/blob/master/SE-575-StartHere.m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aws.amazon.com/architec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CD3AF27B-6A28-D74C-9BB7-452C900EC721}" type="slidenum">
              <a:rPr lang="en-US"/>
              <a:pPr/>
              <a:t>1</a:t>
            </a:fld>
            <a:endParaRPr lang="en-US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905000"/>
            <a:ext cx="7772400" cy="1143000"/>
          </a:xfrm>
        </p:spPr>
        <p:txBody>
          <a:bodyPr/>
          <a:lstStyle/>
          <a:p>
            <a:pPr algn="ctr"/>
            <a:r>
              <a:rPr lang="en-US" sz="2800" b="1" dirty="0">
                <a:latin typeface="Verdana" charset="0"/>
              </a:rPr>
              <a:t>CS 575:  Software Architecture &amp; Design</a:t>
            </a:r>
          </a:p>
        </p:txBody>
      </p:sp>
      <p:sp>
        <p:nvSpPr>
          <p:cNvPr id="2672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352800"/>
            <a:ext cx="7696200" cy="11430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2400" i="1" dirty="0">
                <a:latin typeface="Verdana" charset="0"/>
              </a:rPr>
              <a:t>Course Overview</a:t>
            </a:r>
            <a:endParaRPr lang="en-US" sz="2400" dirty="0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10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Implantation of a non-trivial project showcasing a modern software architecture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You will implement and deploy a small system demonstrating some of the software architecture and design concepts covered in the class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This is not expected to be a large software development effort, but what you build should embrace some of the modern software design and/or architecture concepts that we covered in class: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err="1"/>
              <a:t>Poloyglot</a:t>
            </a:r>
            <a:r>
              <a:rPr lang="en-US" sz="1600" dirty="0"/>
              <a:t>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functional programming languages – especially how they support cleaner design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domain specific languages – how they change the approach to design and testing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 and architecting for mobile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Designing and architecting for the cloud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Reactive systems, Resilience and/or Cloud Native Architectures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Modern use of web services in designing software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Use of cloud architectures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968424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This will be a group project with 3 people per group unless otherwise approved.  I will discuss group formation</a:t>
            </a:r>
          </a:p>
        </p:txBody>
      </p:sp>
    </p:spTree>
    <p:extLst>
      <p:ext uri="{BB962C8B-B14F-4D97-AF65-F5344CB8AC3E}">
        <p14:creationId xmlns:p14="http://schemas.microsoft.com/office/powerpoint/2010/main" val="3224400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11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990600"/>
            <a:ext cx="77343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The default project we will be considering is building a blockchain simulator, you can do something else if you want with approval. 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19300"/>
            <a:ext cx="5257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6443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12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933450" y="990600"/>
            <a:ext cx="77343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BLOCKCHAIN DEMO TIME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C483C-BFED-7B49-981D-6F1E23B9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4422"/>
            <a:ext cx="7219950" cy="360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9733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13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Other Course Deliverables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Research Paper Summaries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Read a paper and address specific questions in the assignment in an online discussion forum. 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74F7BDF-4BF3-334D-84DE-6707D26BB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541" y="2784782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Feedback to the Speaker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Watch a video from an industry leader and provide him/her with virtual feedback incorporating some of the course concepts. </a:t>
            </a:r>
          </a:p>
        </p:txBody>
      </p:sp>
    </p:spTree>
    <p:extLst>
      <p:ext uri="{BB962C8B-B14F-4D97-AF65-F5344CB8AC3E}">
        <p14:creationId xmlns:p14="http://schemas.microsoft.com/office/powerpoint/2010/main" val="144689686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377077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Reviewing the basics…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7580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is software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does it relate to design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is the difference between an architecture style, an architecture pattern and a design pattern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important views when documenting or describing the architecture of a software 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need to do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Architecture and agile – can this be done, and if so, how?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4419600"/>
            <a:ext cx="4681670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457200"/>
            <a:ext cx="7772400" cy="1143000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" y="609600"/>
            <a:ext cx="841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intersection between software design and architecture…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24D6F-8985-5149-8E5F-76C652F5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583159"/>
            <a:ext cx="6273800" cy="469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CACC6-C763-8544-8EE6-164060315D41}"/>
              </a:ext>
            </a:extLst>
          </p:cNvPr>
          <p:cNvSpPr txBox="1"/>
          <p:nvPr/>
        </p:nvSpPr>
        <p:spPr>
          <a:xfrm rot="16200000">
            <a:off x="-705080" y="3701826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Architecture Stuff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72079-4073-154F-B3B5-C9B997C8E6C2}"/>
              </a:ext>
            </a:extLst>
          </p:cNvPr>
          <p:cNvSpPr txBox="1"/>
          <p:nvPr/>
        </p:nvSpPr>
        <p:spPr>
          <a:xfrm rot="5400000">
            <a:off x="6819817" y="3701825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Stuff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643AE-B24F-3442-8770-0956748E10AB}"/>
              </a:ext>
            </a:extLst>
          </p:cNvPr>
          <p:cNvSpPr txBox="1"/>
          <p:nvPr/>
        </p:nvSpPr>
        <p:spPr>
          <a:xfrm>
            <a:off x="3721876" y="2802403"/>
            <a:ext cx="1776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Bi-Directional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>
                <a:solidFill>
                  <a:srgbClr val="0070C0"/>
                </a:solidFill>
              </a:rPr>
              <a:t>Influence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960A8-8A8C-074E-93C4-2BC5947A5B8C}"/>
              </a:ext>
            </a:extLst>
          </p:cNvPr>
          <p:cNvSpPr txBox="1"/>
          <p:nvPr/>
        </p:nvSpPr>
        <p:spPr>
          <a:xfrm>
            <a:off x="3731962" y="475564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Constituent 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>
                <a:solidFill>
                  <a:srgbClr val="0070C0"/>
                </a:solidFill>
              </a:rPr>
              <a:t>Collaboration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108C6-F27B-524B-AFDE-9A942E3FE469}"/>
              </a:ext>
            </a:extLst>
          </p:cNvPr>
          <p:cNvSpPr txBox="1"/>
          <p:nvPr/>
        </p:nvSpPr>
        <p:spPr>
          <a:xfrm>
            <a:off x="304800" y="1141074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Ref: Neil Ford &amp; Mark Richards</a:t>
            </a:r>
            <a:br>
              <a:rPr lang="en-US" sz="1200" b="1" dirty="0"/>
            </a:br>
            <a:r>
              <a:rPr lang="en-US" sz="1200" b="1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25838888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743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Breaking bad habits &amp; being exposed to new things…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905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Compare different programing and design models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OO, FP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have different models?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What's wrong with OO (specifically Java), and why the current reemergence of FP?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9332" y="4114800"/>
            <a:ext cx="8066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Throughout this course many examples will be provided</a:t>
            </a:r>
            <a:br>
              <a:rPr lang="en-US" dirty="0"/>
            </a:br>
            <a:r>
              <a:rPr lang="en-US" dirty="0"/>
              <a:t>using Scala, Kotlin, </a:t>
            </a:r>
            <a:r>
              <a:rPr lang="en-US" dirty="0" err="1"/>
              <a:t>GoLang</a:t>
            </a:r>
            <a:r>
              <a:rPr lang="en-US" dirty="0"/>
              <a:t> and modern JavaScript/Typescript to highlight polyglot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95156913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6060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design principals – e.g., SOLID Model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143000" y="2061865"/>
            <a:ext cx="75057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Single responsibility principle: a class should have one, and only one, reason to change;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Open-closed principle: it should be possible to extend the behavior of a class without  modifying it;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Liskov</a:t>
            </a:r>
            <a:r>
              <a:rPr lang="en-US" sz="1800" dirty="0"/>
              <a:t> Substitution principle: subclasses should be substitutable for their </a:t>
            </a:r>
            <a:r>
              <a:rPr lang="en-US" sz="1800" dirty="0" err="1"/>
              <a:t>superclasses</a:t>
            </a:r>
            <a:r>
              <a:rPr lang="en-US" sz="1800" dirty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Interface segregation principle: many small, client-specific interfaces are better than one general purpose interface;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Dependency inversion principle: high level modules should not depend on low level modules – both should depend on abstractions; abstractions should not depend upon the details.  Details should depend upon the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151771767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31203"/>
            <a:ext cx="7063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DSL – Domain Specific Languages and the modern</a:t>
            </a:r>
            <a:br>
              <a:rPr lang="en-US" dirty="0"/>
            </a:br>
            <a:r>
              <a:rPr lang="en-US" dirty="0"/>
              <a:t>software design stack…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2367677"/>
            <a:ext cx="75057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DSLs and why are they helpful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are they used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to they aid in testability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 they layer into an overall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versus External DSL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External: XML, </a:t>
            </a:r>
            <a:r>
              <a:rPr lang="en-US" sz="1800" dirty="0" err="1"/>
              <a:t>Lex</a:t>
            </a:r>
            <a:r>
              <a:rPr lang="en-US" sz="1800" dirty="0"/>
              <a:t>, Regular Expressions, YACC, SQL, …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Internal: </a:t>
            </a:r>
            <a:r>
              <a:rPr lang="en-US" sz="1800" dirty="0" err="1"/>
              <a:t>Scala</a:t>
            </a:r>
            <a:r>
              <a:rPr lang="en-US" sz="1800" dirty="0"/>
              <a:t>, Groovy, Ruby…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DSLs are like libraries but they favor “natural” language of the domain versus the host syntax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Metaprogramming</a:t>
            </a:r>
            <a:r>
              <a:rPr lang="en-US" sz="1800" dirty="0"/>
              <a:t> in Groovy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Implicits</a:t>
            </a:r>
            <a:r>
              <a:rPr lang="en-US" sz="1800" dirty="0"/>
              <a:t> and other “sugar” in </a:t>
            </a:r>
            <a:r>
              <a:rPr lang="en-US" sz="1800" dirty="0" err="1"/>
              <a:t>Scala</a:t>
            </a:r>
            <a:r>
              <a:rPr lang="en-US" sz="1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16167-4317-5C4F-A0D2-3F1A95CD8DAE}"/>
              </a:ext>
            </a:extLst>
          </p:cNvPr>
          <p:cNvSpPr txBox="1"/>
          <p:nvPr/>
        </p:nvSpPr>
        <p:spPr>
          <a:xfrm>
            <a:off x="988541" y="5595878"/>
            <a:ext cx="7371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 be touching on DSLs from time to time but we will</a:t>
            </a:r>
            <a:br>
              <a:rPr lang="en-US" dirty="0"/>
            </a:br>
            <a:r>
              <a:rPr lang="en-US" dirty="0"/>
              <a:t>be looking at the reactive DSLs a good bit</a:t>
            </a:r>
          </a:p>
        </p:txBody>
      </p:sp>
    </p:spTree>
    <p:extLst>
      <p:ext uri="{BB962C8B-B14F-4D97-AF65-F5344CB8AC3E}">
        <p14:creationId xmlns:p14="http://schemas.microsoft.com/office/powerpoint/2010/main" val="49470268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502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Designing and architecting for scale</a:t>
            </a:r>
            <a:br>
              <a:rPr lang="en-US" dirty="0"/>
            </a:br>
            <a:r>
              <a:rPr lang="en-US" dirty="0"/>
              <a:t>(using the Web as a case study)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5962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Investigation into web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What’s the problem with traditional web architectures that impact scalability?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Promoting stateless and distributing computing to the client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programming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“Reactor” pattern and how it is implemented – </a:t>
            </a:r>
            <a:r>
              <a:rPr lang="en-US" sz="1800" dirty="0" err="1"/>
              <a:t>Node.js</a:t>
            </a:r>
            <a:r>
              <a:rPr lang="en-US" sz="1800" dirty="0"/>
              <a:t>, </a:t>
            </a:r>
            <a:r>
              <a:rPr lang="en-US" sz="1800" dirty="0" err="1"/>
              <a:t>Netty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Making distributed computing easier – Actors, Future/Promise models, coroutines,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Reactive Programming Model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33875646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2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Instructor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1028701" y="1752600"/>
            <a:ext cx="7505700" cy="17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Academic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B.S., M.S., and Ph.D. in Computer Science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M.E. in Computer and Telecommunication Engineering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Involved with CS Department Teaching, Research and Industry collaboration since 1997 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Ph.D. work was is Software Architecture Recovery 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28700" y="35814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Industry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Distinguished Engineer, Chief Architect at Cigna (Business, Web, Mobile, SOA)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Founder of Integrated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SystemWare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mitch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381000"/>
            <a:ext cx="1587500" cy="1981200"/>
          </a:xfrm>
          <a:prstGeom prst="rect">
            <a:avLst/>
          </a:prstGeom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028700" y="486787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Contact Information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bsm23@drexel.edu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Office Hours: Generally before class, but by appointment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01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Web Architecture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114800" y="2971800"/>
            <a:ext cx="12192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1910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733800" y="2209800"/>
            <a:ext cx="3886200" cy="3200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Container (“Servlet”)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1910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1910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1910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1910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1910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324600" y="2971800"/>
            <a:ext cx="1219200" cy="228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4008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008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4008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4008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4008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5400000">
            <a:off x="4705350" y="3905250"/>
            <a:ext cx="2400300" cy="381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Blocking Calls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41910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4008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438400"/>
            <a:ext cx="22098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Requests are routed by a container to a thread.  The request lives on the thread (uses it) until all of its I/O requests are satisfied and a result is sent back to the caller.  Throughput is governed by the number of threads that are allocated to the container</a:t>
            </a:r>
          </a:p>
        </p:txBody>
      </p:sp>
    </p:spTree>
    <p:extLst>
      <p:ext uri="{BB962C8B-B14F-4D97-AF65-F5344CB8AC3E}">
        <p14:creationId xmlns:p14="http://schemas.microsoft.com/office/powerpoint/2010/main" val="131870352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(Multi-)Reactor Pattern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219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95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17" name="Donut 16"/>
          <p:cNvSpPr/>
          <p:nvPr/>
        </p:nvSpPr>
        <p:spPr bwMode="auto">
          <a:xfrm>
            <a:off x="1295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752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9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295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295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95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743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819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2" name="Donut 31"/>
          <p:cNvSpPr/>
          <p:nvPr/>
        </p:nvSpPr>
        <p:spPr bwMode="auto">
          <a:xfrm>
            <a:off x="2819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3276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3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2819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2819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819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066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1219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648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724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7" name="Donut 46"/>
          <p:cNvSpPr/>
          <p:nvPr/>
        </p:nvSpPr>
        <p:spPr bwMode="auto">
          <a:xfrm>
            <a:off x="4724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5181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28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4724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724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4724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6172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248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7" name="Donut 56"/>
          <p:cNvSpPr/>
          <p:nvPr/>
        </p:nvSpPr>
        <p:spPr bwMode="auto">
          <a:xfrm>
            <a:off x="6248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8" name="Right Arrow 57"/>
          <p:cNvSpPr/>
          <p:nvPr/>
        </p:nvSpPr>
        <p:spPr bwMode="auto">
          <a:xfrm>
            <a:off x="6705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52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6248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6248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6248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495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648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1219200" y="5029200"/>
            <a:ext cx="62484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Distributed Message Bus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0200"/>
            <a:ext cx="1384300" cy="414879"/>
          </a:xfrm>
          <a:prstGeom prst="rect">
            <a:avLst/>
          </a:prstGeom>
        </p:spPr>
      </p:pic>
      <p:pic>
        <p:nvPicPr>
          <p:cNvPr id="477184" name="Picture 4771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1447800"/>
            <a:ext cx="1238447" cy="635000"/>
          </a:xfrm>
          <a:prstGeom prst="rect">
            <a:avLst/>
          </a:prstGeom>
        </p:spPr>
      </p:pic>
      <p:pic>
        <p:nvPicPr>
          <p:cNvPr id="477185" name="Picture 4771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1524000"/>
            <a:ext cx="1099113" cy="5461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81000" y="5357336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this model each server runs a small number of threads, each thread executes an event loop.  As requests come in they are assigned to an event handler.  The event handler provides a “callback” and gives up control while it is waiting for I/O from a resource</a:t>
            </a:r>
          </a:p>
        </p:txBody>
      </p:sp>
    </p:spTree>
    <p:extLst>
      <p:ext uri="{BB962C8B-B14F-4D97-AF65-F5344CB8AC3E}">
        <p14:creationId xmlns:p14="http://schemas.microsoft.com/office/powerpoint/2010/main" val="225302040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807820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Reactive applications and frameworks that support them</a:t>
            </a:r>
            <a:br>
              <a:rPr lang="en-US" dirty="0"/>
            </a:br>
            <a:r>
              <a:rPr lang="en-US" dirty="0"/>
              <a:t>are becoming popular for architecting high performance</a:t>
            </a:r>
            <a:br>
              <a:rPr lang="en-US" dirty="0"/>
            </a:br>
            <a:r>
              <a:rPr lang="en-US" dirty="0"/>
              <a:t>applications.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804279"/>
            <a:ext cx="7505700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Resilient: The ability to recover and repair itself automatically in order to provide seamless business continuity.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Interactive: Rich, engaging, single page user interfaces that provide instant feedback based on user interactions and other stimuli.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Scalable: Can scale within and across nodes elastically to provide compute power on-demand when it’s needed.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Event-Driven: Enables parallel, asynchronous processing of messages or events with ease.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1" y="5486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in the </a:t>
            </a:r>
            <a:r>
              <a:rPr lang="en-US" dirty="0" err="1"/>
              <a:t>Typesafe</a:t>
            </a:r>
            <a:r>
              <a:rPr lang="en-US" dirty="0"/>
              <a:t> Stack, </a:t>
            </a:r>
            <a:r>
              <a:rPr lang="en-US" dirty="0" err="1"/>
              <a:t>Neflix</a:t>
            </a:r>
            <a:r>
              <a:rPr lang="en-US" dirty="0"/>
              <a:t> Architecture, Microsoft Extensions, Modern Web Frameworks (Angular, React, Vue), Mobile,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938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2286000"/>
            <a:ext cx="7239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onComplete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Success(posts)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Failure(t)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0" y="3639473"/>
            <a:ext cx="66294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onFailure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t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onSuccess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posts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5468273"/>
            <a:ext cx="6107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Lets take a look at: </a:t>
            </a:r>
            <a:r>
              <a:rPr lang="en-US" sz="1200" b="1" dirty="0">
                <a:hlinkClick r:id="rId2"/>
              </a:rPr>
              <a:t>http://docs.scala-lang.org/overviews/core/futures.html</a:t>
            </a:r>
            <a:r>
              <a:rPr lang="en-US" sz="12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201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Modern languages such as </a:t>
            </a:r>
            <a:r>
              <a:rPr lang="en-US" sz="1600" b="1" dirty="0" err="1"/>
              <a:t>scala</a:t>
            </a:r>
            <a:r>
              <a:rPr lang="en-US" sz="1600" b="1" dirty="0"/>
              <a:t> make implementing the asynchronous </a:t>
            </a:r>
            <a:br>
              <a:rPr lang="en-US" sz="1600" b="1" dirty="0"/>
            </a:br>
            <a:r>
              <a:rPr lang="en-US" sz="1600" b="1" dirty="0"/>
              <a:t>model easier by abstracting threads using an actor model and higher-order </a:t>
            </a:r>
            <a:br>
              <a:rPr lang="en-US" sz="1600" b="1" dirty="0"/>
            </a:br>
            <a:r>
              <a:rPr lang="en-US" sz="1600" b="1" dirty="0"/>
              <a:t>concepts such as futures.</a:t>
            </a:r>
          </a:p>
          <a:p>
            <a:endParaRPr lang="en-US" sz="1600" b="1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295400" y="3639473"/>
            <a:ext cx="6553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84475" y="5722203"/>
            <a:ext cx="8383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how these concepts fit into the </a:t>
            </a:r>
            <a:r>
              <a:rPr lang="en-US" sz="1600" b="1" dirty="0" err="1"/>
              <a:t>Javascript</a:t>
            </a:r>
            <a:r>
              <a:rPr lang="en-US" sz="1600" b="1" dirty="0"/>
              <a:t> promise model,</a:t>
            </a:r>
            <a:br>
              <a:rPr lang="en-US" sz="1600" b="1" dirty="0"/>
            </a:br>
            <a:r>
              <a:rPr lang="en-US" sz="1600" b="1" dirty="0"/>
              <a:t>Kotlin Coroutines, and Java 8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229894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9512"/>
            <a:ext cx="8429601" cy="1143000"/>
          </a:xfrm>
        </p:spPr>
        <p:txBody>
          <a:bodyPr anchor="t" anchorCtr="0"/>
          <a:lstStyle/>
          <a:p>
            <a:r>
              <a:rPr lang="en-US" dirty="0"/>
              <a:t>Designing/ Architecting for Scale - Kotlin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618F0-670E-1342-9F19-5E4D3E62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5" y="876300"/>
            <a:ext cx="5664200" cy="1838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EC835-5AD9-1C4F-8C51-2AD89EF0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5" y="2712564"/>
            <a:ext cx="8760926" cy="2107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ADC6E-136A-CD45-859C-DB938BC4A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5" y="4820533"/>
            <a:ext cx="5937250" cy="1963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82E0CF-365C-9E43-8C8D-4F9EC28CE84E}"/>
              </a:ext>
            </a:extLst>
          </p:cNvPr>
          <p:cNvCxnSpPr/>
          <p:nvPr/>
        </p:nvCxnSpPr>
        <p:spPr bwMode="auto">
          <a:xfrm>
            <a:off x="278275" y="2712564"/>
            <a:ext cx="5664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D81768-0CD9-0A4F-8BA7-F4B35483A3A9}"/>
              </a:ext>
            </a:extLst>
          </p:cNvPr>
          <p:cNvCxnSpPr>
            <a:cxnSpLocks/>
          </p:cNvCxnSpPr>
          <p:nvPr/>
        </p:nvCxnSpPr>
        <p:spPr bwMode="auto">
          <a:xfrm>
            <a:off x="278275" y="4820533"/>
            <a:ext cx="59372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579545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49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novel patterns that were created to support solutions</a:t>
            </a:r>
            <a:br>
              <a:rPr lang="en-US" sz="1600" b="1" dirty="0"/>
            </a:br>
            <a:r>
              <a:rPr lang="en-US" sz="1600" b="1" dirty="0"/>
              <a:t>that run at a very high throughput – one example is the LMAX Disruptor – </a:t>
            </a:r>
            <a:br>
              <a:rPr lang="en-US" sz="1600" b="1" dirty="0"/>
            </a:br>
            <a:r>
              <a:rPr lang="en-US" sz="1600" b="1" dirty="0"/>
              <a:t>designed to process 6 million orders per second on a single JVM</a:t>
            </a:r>
          </a:p>
          <a:p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5132479" cy="207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4475" y="4495800"/>
            <a:ext cx="848731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ring buffer data structure to enable contention-free thread sharing, the</a:t>
            </a:r>
            <a:br>
              <a:rPr lang="en-US" sz="1600" b="1" dirty="0"/>
            </a:br>
            <a:r>
              <a:rPr lang="en-US" sz="1600" b="1" dirty="0"/>
              <a:t>only thing that is shared is a single volatile variable to ensure that the CPU does</a:t>
            </a:r>
            <a:br>
              <a:rPr lang="en-US" sz="1600" b="1" dirty="0"/>
            </a:br>
            <a:r>
              <a:rPr lang="en-US" sz="1600" b="1" dirty="0"/>
              <a:t>not reorder instructions. </a:t>
            </a:r>
          </a:p>
          <a:p>
            <a:br>
              <a:rPr lang="en-US" sz="1600" b="1" dirty="0"/>
            </a:br>
            <a:r>
              <a:rPr lang="en-US" sz="1600" b="1" dirty="0"/>
              <a:t>Avoids issues with using queues and also addresses most concurrency solutions</a:t>
            </a:r>
            <a:br>
              <a:rPr lang="en-US" sz="1600" b="1" dirty="0"/>
            </a:br>
            <a:r>
              <a:rPr lang="en-US" sz="1600" b="1" dirty="0"/>
              <a:t>work with either mainly-full or mainly-empty queues – hard to get to a balanced</a:t>
            </a:r>
            <a:br>
              <a:rPr lang="en-US" sz="1600" b="1" dirty="0"/>
            </a:br>
            <a:r>
              <a:rPr lang="en-US" sz="1600" b="1" dirty="0"/>
              <a:t>producer/consumer steady state with events.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4912722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439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Lets see how this all comes together by chaining disruptors to form an</a:t>
            </a:r>
            <a:br>
              <a:rPr lang="en-US" sz="1600" b="1" dirty="0"/>
            </a:br>
            <a:r>
              <a:rPr lang="en-US" sz="1600" b="1" dirty="0" err="1"/>
              <a:t>async</a:t>
            </a:r>
            <a:r>
              <a:rPr lang="en-US" sz="1600" b="1" dirty="0"/>
              <a:t> event pipeline (picture from </a:t>
            </a:r>
            <a:r>
              <a:rPr lang="en-US" sz="1600" b="1" dirty="0" err="1"/>
              <a:t>MartinFowler.com</a:t>
            </a:r>
            <a:r>
              <a:rPr lang="en-US" sz="1600" b="1" dirty="0"/>
              <a:t>)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464752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983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 Patterns – </a:t>
            </a:r>
            <a:br>
              <a:rPr lang="en-US" dirty="0"/>
            </a:br>
            <a:r>
              <a:rPr lang="en-US" dirty="0"/>
              <a:t>Reactive Patterns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52314"/>
              </p:ext>
            </p:extLst>
          </p:nvPr>
        </p:nvGraphicFramePr>
        <p:xfrm>
          <a:off x="1371600" y="2438400"/>
          <a:ext cx="6096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Synchronous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Try[T]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Iterable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Asynchronous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Future[T]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Observable[T]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4114800"/>
            <a:ext cx="77509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Considering the architecture of the hardware becomes important for</a:t>
            </a:r>
            <a:br>
              <a:rPr lang="en-US" sz="1600" b="1" dirty="0"/>
            </a:br>
            <a:r>
              <a:rPr lang="en-US" sz="1600" b="1" dirty="0"/>
              <a:t>designing systems that scale.  Goal is to make code non-blocking by</a:t>
            </a:r>
            <a:br>
              <a:rPr lang="en-US" sz="1600" b="1" dirty="0"/>
            </a:br>
            <a:r>
              <a:rPr lang="en-US" sz="1600" b="1" dirty="0"/>
              <a:t>using other modern constructs introduced as part of reactive extensions</a:t>
            </a:r>
            <a:br>
              <a:rPr lang="en-US" sz="1600" b="1" dirty="0"/>
            </a:br>
            <a:r>
              <a:rPr lang="en-US" sz="1600" b="1" dirty="0"/>
              <a:t>libraries.</a:t>
            </a:r>
          </a:p>
          <a:p>
            <a:endParaRPr lang="en-US" sz="1600" b="1" dirty="0"/>
          </a:p>
          <a:p>
            <a:r>
              <a:rPr lang="en-US" sz="1600" b="1" dirty="0"/>
              <a:t>Idea is to use fewer threads, take advantage of all cores, don</a:t>
            </a:r>
            <a:r>
              <a:rPr lang="fr-FR" sz="1600" b="1" dirty="0"/>
              <a:t>’</a:t>
            </a:r>
            <a:r>
              <a:rPr lang="en-US" sz="1600" b="1" dirty="0"/>
              <a:t>t block, and</a:t>
            </a:r>
            <a:br>
              <a:rPr lang="en-US" sz="1600" b="1" dirty="0"/>
            </a:br>
            <a:r>
              <a:rPr lang="en-US" sz="1600" b="1" dirty="0"/>
              <a:t>embrace </a:t>
            </a:r>
            <a:r>
              <a:rPr lang="en-US" sz="1600" b="1" dirty="0" err="1"/>
              <a:t>eventing</a:t>
            </a:r>
            <a:r>
              <a:rPr lang="en-US" sz="1600" b="1" dirty="0"/>
              <a:t> and streaming.</a:t>
            </a:r>
          </a:p>
          <a:p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99EBF-36AB-114C-89EA-C0EF19FE0096}"/>
              </a:ext>
            </a:extLst>
          </p:cNvPr>
          <p:cNvSpPr txBox="1"/>
          <p:nvPr/>
        </p:nvSpPr>
        <p:spPr>
          <a:xfrm>
            <a:off x="2144044" y="6172200"/>
            <a:ext cx="440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Nice demo here: </a:t>
            </a:r>
            <a:r>
              <a:rPr lang="en-US" sz="1800" dirty="0">
                <a:hlinkClick r:id="rId2"/>
              </a:rPr>
              <a:t>https://www.learnrxjs.io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317576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Reactive Manifesto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43400"/>
            <a:ext cx="7956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See: </a:t>
            </a:r>
            <a:r>
              <a:rPr lang="en-US" sz="1600" b="1" dirty="0">
                <a:hlinkClick r:id="rId2"/>
              </a:rPr>
              <a:t>http://www.reactivemanifesto.org/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Responsive – The system responds in a timely manner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Resilient – The system stays responsive in the face of failure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Elastic – The system stays responsive under varying workloads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Message Driven – The system relies on asynchronous message passing</a:t>
            </a:r>
            <a:br>
              <a:rPr lang="en-US" sz="1600" b="1" dirty="0"/>
            </a:br>
            <a:r>
              <a:rPr lang="en-US" sz="1600" b="1" dirty="0"/>
              <a:t>to establish a boundary between components that ensure loose coupling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7800"/>
            <a:ext cx="5867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5499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897"/>
            <a:ext cx="6858000" cy="48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452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3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533400" y="1752600"/>
            <a:ext cx="800100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using Blackboard for assignments, deadlines, and content distribution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I'm in the process of linking to where all up-to-date materials will be hosted on my GitHub course page: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https://github.com/ArchitectingSoftware/CS575-SoftwareDesign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Our course TA is Tri Le,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tnl34@drexel.edu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– his office hours are listed on the course blackboard page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starting promptly at 6:00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Email responses will be best effort, we are going to use Slack for this class.  Instructions on how to join our space are here: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https://github.com/ArchitectingSoftware/CS575-SoftwareDesign/blob/master/SE-575-StartHere.md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5907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37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Web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The HTML 5 ecosystem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Javascript</a:t>
            </a:r>
            <a:r>
              <a:rPr lang="en-US" sz="1800" dirty="0"/>
              <a:t> as a platform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MVC, MVVM patterns move to browser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Bringing server capabilities to the browser – Dependency Injection, Dependency Management, Promise/Future, Configuration Management,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Application distribution via CDN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3276600" cy="56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962400"/>
            <a:ext cx="4114800" cy="23503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267200"/>
            <a:ext cx="17343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3928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675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Modern Architecture </a:t>
            </a:r>
            <a:r>
              <a:rPr lang="mr-IN" dirty="0"/>
              <a:t>–</a:t>
            </a:r>
            <a:r>
              <a:rPr lang="en-US" dirty="0"/>
              <a:t> Web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1197"/>
            <a:ext cx="7620000" cy="38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144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00200"/>
            <a:ext cx="41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is SOA so important and popular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Is SOA an Architecture?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Types of SOA – REST and SOAP</a:t>
            </a:r>
          </a:p>
          <a:p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3066871"/>
            <a:ext cx="50216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and Streaming Architectures</a:t>
            </a:r>
          </a:p>
          <a:p>
            <a:r>
              <a:rPr lang="en-US" sz="1400" dirty="0"/>
              <a:t>(https://</a:t>
            </a:r>
            <a:r>
              <a:rPr lang="en-US" sz="1400" dirty="0" err="1"/>
              <a:t>martinfowler.com</a:t>
            </a:r>
            <a:r>
              <a:rPr lang="en-US" sz="1400" dirty="0"/>
              <a:t>/articles/201701-event-driven.html)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952500" y="3657600"/>
            <a:ext cx="75057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these?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the interesting patterns?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CQRS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Carried State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Sourcing</a:t>
            </a:r>
          </a:p>
          <a:p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5179661"/>
            <a:ext cx="7673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r>
              <a:rPr lang="en-US" dirty="0"/>
              <a:t> Architectures (vs Monolithic Architectures)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52500" y="5562600"/>
            <a:ext cx="7505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59194382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- SOA </a:t>
            </a:r>
          </a:p>
        </p:txBody>
      </p:sp>
      <p:pic>
        <p:nvPicPr>
          <p:cNvPr id="2" name="Picture 1" descr="CS575 SOA 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8077200" cy="46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23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34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Traditional versus SOA applications – a line and box view…</a:t>
            </a:r>
          </a:p>
        </p:txBody>
      </p:sp>
      <p:sp>
        <p:nvSpPr>
          <p:cNvPr id="51405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04800" y="4191000"/>
            <a:ext cx="8305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r>
              <a:rPr lang="en-US" sz="1600" b="1"/>
              <a:t>Applications designed in conjunction with an SOA style are easier to design, implement, maintain and extend due to the loose coupling of components that reside in different services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pieces (services) in an SOA are designed with a courser granularity than an design based on traditional components, making the system simpler to deal with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messaging interfaces between the services in an SOA have structure and semantics allowing them to be intelligently routed and provisioned based on application-specified policies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endParaRPr lang="en-US" sz="1400" b="1"/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endParaRPr lang="en-US" sz="1600">
              <a:solidFill>
                <a:srgbClr val="FF0000"/>
              </a:solidFill>
            </a:endParaRPr>
          </a:p>
        </p:txBody>
      </p:sp>
      <p:pic>
        <p:nvPicPr>
          <p:cNvPr id="514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536700"/>
            <a:ext cx="5562600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2731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35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628255" y="4558614"/>
            <a:ext cx="602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3467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4086998" y="663144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16660" y="1806912"/>
            <a:ext cx="18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What Happened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05000" y="5697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</p:spTree>
    <p:extLst>
      <p:ext uri="{BB962C8B-B14F-4D97-AF65-F5344CB8AC3E}">
        <p14:creationId xmlns:p14="http://schemas.microsoft.com/office/powerpoint/2010/main" val="9992564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13044" y="4558614"/>
            <a:ext cx="5459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568719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60264803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24525" y="4949794"/>
            <a:ext cx="5436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600" y="3174252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(1) Publish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11158" y="1835320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6078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6553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629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89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749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309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3962400" y="3771899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6252519" y="2023418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5632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4109516" y="2947655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(3) </a:t>
            </a:r>
            <a:r>
              <a:rPr lang="en-US" sz="1600" b="1">
                <a:solidFill>
                  <a:srgbClr val="7030A0"/>
                </a:solidFill>
              </a:rPr>
              <a:t>Update App State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0021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539490" y="3346880"/>
            <a:ext cx="104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5493603"/>
            <a:ext cx="5602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060447" y="3346880"/>
            <a:ext cx="100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204375470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39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Topics - CAP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2746" y="5743137"/>
            <a:ext cx="7754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 Theorem and its impact on design and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473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7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4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Title – It probably needs to be changed…</a:t>
            </a:r>
          </a:p>
        </p:txBody>
      </p:sp>
      <p:sp>
        <p:nvSpPr>
          <p:cNvPr id="470020" name="Text Box 4"/>
          <p:cNvSpPr txBox="1">
            <a:spLocks noChangeArrowheads="1"/>
          </p:cNvSpPr>
          <p:nvPr/>
        </p:nvSpPr>
        <p:spPr bwMode="auto">
          <a:xfrm>
            <a:off x="1028700" y="1752600"/>
            <a:ext cx="31318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Design?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Architecture?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Both?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3048000"/>
            <a:ext cx="7505700" cy="286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This course has evolved over the years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Started off as an advanced design course – projects aligned towards designing something non-trivial,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GoF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code writing focus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Next Evolution – “Now and Then” – looking at the collective works of the father of software design, David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Parnas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and investigating how his seminal research can be applied today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Pragmatic, Architecture Focused – Architecture focus on a variety of modern problems that blend application-, platform- and integration-concerns associated with building modern, highly reliable, highly scalable solutions.</a:t>
            </a:r>
          </a:p>
        </p:txBody>
      </p:sp>
      <p:sp>
        <p:nvSpPr>
          <p:cNvPr id="3" name="Right Arrow Callout 2"/>
          <p:cNvSpPr/>
          <p:nvPr/>
        </p:nvSpPr>
        <p:spPr bwMode="auto">
          <a:xfrm>
            <a:off x="152400" y="4876800"/>
            <a:ext cx="1219200" cy="914400"/>
          </a:xfrm>
          <a:prstGeom prst="rightArrowCallou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We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are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Here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Modeling Software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do we model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Important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Communicating to stakeholders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Reference, Conceptual, Logical, and Application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Use of tooling to model software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84912263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Architecture Example</a:t>
            </a:r>
          </a:p>
        </p:txBody>
      </p:sp>
      <p:pic>
        <p:nvPicPr>
          <p:cNvPr id="8" name="Picture 7" descr="CS575 Logical Archite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095" y="1524000"/>
            <a:ext cx="65635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4763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Mobile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52400" y="2514600"/>
            <a:ext cx="18288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10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10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10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10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810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9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6096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6002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2133600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3622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3622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3622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622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3622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3622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921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25908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35814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 bwMode="auto">
          <a:xfrm>
            <a:off x="4114800" y="30480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267200" y="33528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37" name="Straight Arrow Connector 36"/>
          <p:cNvCxnSpPr>
            <a:stCxn id="25" idx="3"/>
            <a:endCxn id="33" idx="1"/>
          </p:cNvCxnSpPr>
          <p:nvPr/>
        </p:nvCxnSpPr>
        <p:spPr bwMode="auto">
          <a:xfrm>
            <a:off x="3810000" y="35052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40"/>
          <p:cNvSpPr/>
          <p:nvPr/>
        </p:nvSpPr>
        <p:spPr bwMode="auto">
          <a:xfrm>
            <a:off x="4114800" y="48006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267200" y="51054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43" name="Straight Arrow Connector 42"/>
          <p:cNvCxnSpPr>
            <a:endCxn id="41" idx="1"/>
          </p:cNvCxnSpPr>
          <p:nvPr/>
        </p:nvCxnSpPr>
        <p:spPr bwMode="auto">
          <a:xfrm>
            <a:off x="3810000" y="52578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587100" y="2145268"/>
            <a:ext cx="93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Native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24200" y="2133600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Hybrid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624052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852652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5852652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5852652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852652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852652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5852652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82621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60812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/>
          <p:cNvCxnSpPr/>
          <p:nvPr/>
        </p:nvCxnSpPr>
        <p:spPr bwMode="auto">
          <a:xfrm flipV="1">
            <a:off x="70718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ectangle 67"/>
          <p:cNvSpPr/>
          <p:nvPr/>
        </p:nvSpPr>
        <p:spPr bwMode="auto">
          <a:xfrm>
            <a:off x="7620000" y="30479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7772400" y="33527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80517" y="21336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Modern Hybrid</a:t>
            </a:r>
            <a:endParaRPr lang="en-US" sz="1800" b="1" dirty="0"/>
          </a:p>
        </p:txBody>
      </p:sp>
      <p:sp>
        <p:nvSpPr>
          <p:cNvPr id="75" name="Rectangle 74"/>
          <p:cNvSpPr/>
          <p:nvPr/>
        </p:nvSpPr>
        <p:spPr bwMode="auto">
          <a:xfrm rot="16200000">
            <a:off x="7010400" y="33528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20000" y="48005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772400" y="51053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8" name="Rectangle 77"/>
          <p:cNvSpPr/>
          <p:nvPr/>
        </p:nvSpPr>
        <p:spPr bwMode="auto">
          <a:xfrm rot="16200000">
            <a:off x="7010400" y="51054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9904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27432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74823"/>
            <a:ext cx="3136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498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 – Container Orchestration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2564E-F0B3-3347-9D2D-0B1B03A0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19362"/>
            <a:ext cx="70104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7188A-8560-804B-B560-C388D491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45989"/>
            <a:ext cx="23685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1367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 – Serverless Architectures</a:t>
            </a:r>
          </a:p>
        </p:txBody>
      </p:sp>
      <p:pic>
        <p:nvPicPr>
          <p:cNvPr id="1026" name="Picture 2" descr="Serverless Architecture - What It Is? Everything you Need to Know">
            <a:extLst>
              <a:ext uri="{FF2B5EF4-FFF2-40B4-BE49-F238E27FC236}">
                <a16:creationId xmlns:a16="http://schemas.microsoft.com/office/drawing/2014/main" id="{9E374A1D-EE77-F041-A541-A2EFAAED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2133600"/>
            <a:ext cx="7078345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53185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6200D6-3179-4747-A3F4-F64DCB790E9F}"/>
              </a:ext>
            </a:extLst>
          </p:cNvPr>
          <p:cNvSpPr/>
          <p:nvPr/>
        </p:nvSpPr>
        <p:spPr bwMode="auto">
          <a:xfrm>
            <a:off x="1876807" y="4448908"/>
            <a:ext cx="1436147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Infrastructure 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(IaaS)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3D9546-80C4-8942-8E78-E27B560D12B3}"/>
              </a:ext>
            </a:extLst>
          </p:cNvPr>
          <p:cNvSpPr/>
          <p:nvPr/>
        </p:nvSpPr>
        <p:spPr bwMode="auto">
          <a:xfrm>
            <a:off x="3312954" y="3763108"/>
            <a:ext cx="1436147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Platform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(PaaS)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B23DE-00F1-0F47-8037-22E73620CA02}"/>
              </a:ext>
            </a:extLst>
          </p:cNvPr>
          <p:cNvSpPr/>
          <p:nvPr/>
        </p:nvSpPr>
        <p:spPr bwMode="auto">
          <a:xfrm>
            <a:off x="4749101" y="3077308"/>
            <a:ext cx="1436147" cy="2514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Containers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EA69CD-F3DE-AB40-A668-CF4499A0D2B1}"/>
              </a:ext>
            </a:extLst>
          </p:cNvPr>
          <p:cNvSpPr/>
          <p:nvPr/>
        </p:nvSpPr>
        <p:spPr bwMode="auto">
          <a:xfrm>
            <a:off x="6185248" y="2391508"/>
            <a:ext cx="1436147" cy="3200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2253A1-02CD-8447-9A9A-FC592E5C2773}"/>
              </a:ext>
            </a:extLst>
          </p:cNvPr>
          <p:cNvCxnSpPr/>
          <p:nvPr/>
        </p:nvCxnSpPr>
        <p:spPr bwMode="auto">
          <a:xfrm flipV="1">
            <a:off x="7997112" y="2391508"/>
            <a:ext cx="0" cy="3200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F9BC10-6539-EA4E-A2DB-E34DB0E9E552}"/>
              </a:ext>
            </a:extLst>
          </p:cNvPr>
          <p:cNvSpPr txBox="1"/>
          <p:nvPr/>
        </p:nvSpPr>
        <p:spPr>
          <a:xfrm rot="16200000">
            <a:off x="6547298" y="3727898"/>
            <a:ext cx="3207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Abstraction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D8399-ECBC-3D42-9E5C-324656162E5D}"/>
              </a:ext>
            </a:extLst>
          </p:cNvPr>
          <p:cNvSpPr txBox="1"/>
          <p:nvPr/>
        </p:nvSpPr>
        <p:spPr>
          <a:xfrm>
            <a:off x="681912" y="5615354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587BC-BE42-4945-A1E4-AA99D5472855}"/>
              </a:ext>
            </a:extLst>
          </p:cNvPr>
          <p:cNvSpPr txBox="1"/>
          <p:nvPr/>
        </p:nvSpPr>
        <p:spPr>
          <a:xfrm>
            <a:off x="2118059" y="561981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D2F37-5F1C-8D43-B69E-194869F1F6D8}"/>
              </a:ext>
            </a:extLst>
          </p:cNvPr>
          <p:cNvSpPr txBox="1"/>
          <p:nvPr/>
        </p:nvSpPr>
        <p:spPr>
          <a:xfrm>
            <a:off x="3554206" y="562428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0A32A-A16B-6843-9D82-105D108258CE}"/>
              </a:ext>
            </a:extLst>
          </p:cNvPr>
          <p:cNvSpPr txBox="1"/>
          <p:nvPr/>
        </p:nvSpPr>
        <p:spPr>
          <a:xfrm>
            <a:off x="4990353" y="562874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6D5B08-7965-0F45-9024-9C83184A17E8}"/>
              </a:ext>
            </a:extLst>
          </p:cNvPr>
          <p:cNvSpPr txBox="1"/>
          <p:nvPr/>
        </p:nvSpPr>
        <p:spPr>
          <a:xfrm>
            <a:off x="6426500" y="563321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38898C-8035-A94A-90D8-367DADADF1C3}"/>
              </a:ext>
            </a:extLst>
          </p:cNvPr>
          <p:cNvSpPr/>
          <p:nvPr/>
        </p:nvSpPr>
        <p:spPr bwMode="auto">
          <a:xfrm>
            <a:off x="440660" y="4872336"/>
            <a:ext cx="1436147" cy="7195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Pre-Cloud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Private Compute</a:t>
            </a:r>
          </a:p>
        </p:txBody>
      </p:sp>
    </p:spTree>
    <p:extLst>
      <p:ext uri="{BB962C8B-B14F-4D97-AF65-F5344CB8AC3E}">
        <p14:creationId xmlns:p14="http://schemas.microsoft.com/office/powerpoint/2010/main" val="424794947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741" y="35169"/>
            <a:ext cx="7772400" cy="1143000"/>
          </a:xfrm>
        </p:spPr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6603" y="6096000"/>
            <a:ext cx="6243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Materials adopted from: http://</a:t>
            </a:r>
            <a:r>
              <a:rPr lang="en-US" sz="900" dirty="0" err="1"/>
              <a:t>www.oracle.com</a:t>
            </a:r>
            <a:r>
              <a:rPr lang="en-US" sz="900" dirty="0"/>
              <a:t>/</a:t>
            </a:r>
            <a:r>
              <a:rPr lang="en-US" sz="900" dirty="0" err="1"/>
              <a:t>technetwork</a:t>
            </a:r>
            <a:r>
              <a:rPr lang="en-US" sz="900" dirty="0"/>
              <a:t>/articles/</a:t>
            </a:r>
            <a:r>
              <a:rPr lang="en-US" sz="900" dirty="0" err="1"/>
              <a:t>cloudcomp</a:t>
            </a:r>
            <a:r>
              <a:rPr lang="en-US" sz="900" dirty="0"/>
              <a:t>/jimerson-ha-arch-cloud-1669855.html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46AA-0573-3242-B0DE-F54BEB78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41" y="1998784"/>
            <a:ext cx="2513301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C9760-80EE-7249-BD2F-29B6F9F0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55903"/>
            <a:ext cx="5410200" cy="2173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5AF5B-735B-F44D-88D7-17F74EF35A4F}"/>
              </a:ext>
            </a:extLst>
          </p:cNvPr>
          <p:cNvSpPr txBox="1"/>
          <p:nvPr/>
        </p:nvSpPr>
        <p:spPr>
          <a:xfrm>
            <a:off x="579433" y="1316871"/>
            <a:ext cx="3720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Architecting for the cloud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373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5253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Specific Reference </a:t>
            </a:r>
            <a:r>
              <a:rPr lang="en-US" dirty="0" err="1"/>
              <a:t>Architecures</a:t>
            </a:r>
            <a:br>
              <a:rPr lang="en-US" dirty="0"/>
            </a:br>
            <a:r>
              <a:rPr lang="en-US" dirty="0">
                <a:hlinkClick r:id="rId2"/>
              </a:rPr>
              <a:t>http://aws.amazon.com/architecture/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" y="3048000"/>
            <a:ext cx="3733800" cy="2613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610" y="3048000"/>
            <a:ext cx="38061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4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5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Software Design and Architecture?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76300" y="1676400"/>
            <a:ext cx="75057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The nature of systems that we commonly build stretch the design skills we first learned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Most modern systems are distributed </a:t>
            </a:r>
            <a:r>
              <a:rPr lang="mr-IN" sz="1800" dirty="0"/>
              <a:t>–</a:t>
            </a:r>
            <a:r>
              <a:rPr lang="en-US" sz="1800" dirty="0"/>
              <a:t> this introduces a ton of design complexity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availability of choices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Users of your systems are not a locked in as they have been in the past - things like the cloud are changing things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If your design is not good, how can you keep up with competition?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pace of software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Software development now requires rapid iterations and the delivery of incremental functionality </a:t>
            </a:r>
            <a:r>
              <a:rPr lang="mr-IN" sz="1800" dirty="0"/>
              <a:t>–</a:t>
            </a:r>
            <a:r>
              <a:rPr lang="en-US" sz="1800" dirty="0"/>
              <a:t> what happens if you have a poor design?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New practices are emerging to support the design of modern systems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CI/CD, Feedback/Measurement built in, design for change as a first class concern, APIs and Microservices, …</a:t>
            </a:r>
          </a:p>
        </p:txBody>
      </p:sp>
    </p:spTree>
    <p:extLst>
      <p:ext uri="{BB962C8B-B14F-4D97-AF65-F5344CB8AC3E}">
        <p14:creationId xmlns:p14="http://schemas.microsoft.com/office/powerpoint/2010/main" val="69547014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477000"/>
            <a:ext cx="1905000" cy="457200"/>
          </a:xfrm>
        </p:spPr>
        <p:txBody>
          <a:bodyPr/>
          <a:lstStyle/>
          <a:p>
            <a:fld id="{9ADFED00-AB40-F848-A41A-BF582FBEF6A9}" type="slidenum">
              <a:rPr lang="en-US"/>
              <a:pPr/>
              <a:t>6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Do I need to know how to Code? </a:t>
            </a:r>
            <a:br>
              <a:rPr lang="en-US" dirty="0"/>
            </a:br>
            <a:r>
              <a:rPr lang="en-US" dirty="0"/>
              <a:t>What do I need to know how to Code?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38200" y="17580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YES – BUT - This is not a deep coding course, but you will need to follow examples that involve the presentation of code.  Your project also will require the implementation of a working solution.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30480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should know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An modern or OO programing language – Java OK, but there are better choices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Working knowledge of how a VM operates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42672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will be exposed to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Dynamic languages – especially around how dynamic languages support polyglot software development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languages – eliminating boilerplate, and how functional languages work related to software design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and architecting for the “browser as a platform” – we will be looking at HTML5/JavaScript solutions and frameworks using my webpage as a working example.</a:t>
            </a:r>
          </a:p>
        </p:txBody>
      </p:sp>
    </p:spTree>
    <p:extLst>
      <p:ext uri="{BB962C8B-B14F-4D97-AF65-F5344CB8AC3E}">
        <p14:creationId xmlns:p14="http://schemas.microsoft.com/office/powerpoint/2010/main" val="5152606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7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this course operate?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course has been upgraded since the last time that I taught it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good is that it will cover lots of new material covering the latest topics in software design and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bad is that I will probably only be a week or two ahead of the class </a:t>
            </a:r>
            <a:r>
              <a:rPr lang="en-US" sz="1800" dirty="0" err="1"/>
              <a:t>preping</a:t>
            </a:r>
            <a:r>
              <a:rPr lang="en-US" sz="1800" dirty="0"/>
              <a:t> materials.  Please be patient – if you want to work ahead feel free to look into materials related to the topics to be discussed.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Materials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not be a course textbook.  I could not cover the materials that I want without having multiple textbooks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be links to required reading materials that will complement the lectures and lecture notes∂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76300" y="5228272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Speakers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 will probably invite one or two outside speakers to address the class</a:t>
            </a:r>
          </a:p>
        </p:txBody>
      </p:sp>
    </p:spTree>
    <p:extLst>
      <p:ext uri="{BB962C8B-B14F-4D97-AF65-F5344CB8AC3E}">
        <p14:creationId xmlns:p14="http://schemas.microsoft.com/office/powerpoint/2010/main" val="39341151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8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my grades be derived?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class will not have any exams.  There will be a midterm deliverable and a final project.  There will be other components to this class factoring into your grade: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Participation in class and in the discussion forums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Reading Papers, Watching Videos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(Midterm) An architecture design project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(Final) A team project where you will be building something</a:t>
            </a:r>
          </a:p>
        </p:txBody>
      </p:sp>
    </p:spTree>
    <p:extLst>
      <p:ext uri="{BB962C8B-B14F-4D97-AF65-F5344CB8AC3E}">
        <p14:creationId xmlns:p14="http://schemas.microsoft.com/office/powerpoint/2010/main" val="65000517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9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- 1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600200"/>
            <a:ext cx="75057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Architecture Design Assignment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conduct some independent research on the Internet of Things (IoT)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be exposed to the concept of a reference architecture, and develop a reference architecture for IoT devices. 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use your creativity to propose some features for to solve the problem objectives in creating a “smart device”.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and document an architecture for your IoT device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Assignment Deliverables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be provided several resources (videos, papers, </a:t>
            </a:r>
            <a:r>
              <a:rPr lang="en-US" sz="1400" dirty="0" err="1"/>
              <a:t>etc</a:t>
            </a:r>
            <a:r>
              <a:rPr lang="en-US" sz="1400" dirty="0"/>
              <a:t>) to learn about reference architectures and IoT devices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your final deliverable, a 3-5 page document for your smart IoT device architecture.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417403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We might allocate one class to examine the best, and most interesting case designs submitted…</a:t>
            </a:r>
          </a:p>
        </p:txBody>
      </p:sp>
    </p:spTree>
    <p:extLst>
      <p:ext uri="{BB962C8B-B14F-4D97-AF65-F5344CB8AC3E}">
        <p14:creationId xmlns:p14="http://schemas.microsoft.com/office/powerpoint/2010/main" val="318693112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46419</TotalTime>
  <Words>3182</Words>
  <Application>Microsoft Macintosh PowerPoint</Application>
  <PresentationFormat>On-screen Show (4:3)</PresentationFormat>
  <Paragraphs>452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Courier</vt:lpstr>
      <vt:lpstr>Tahoma</vt:lpstr>
      <vt:lpstr>Times New Roman</vt:lpstr>
      <vt:lpstr>Verdana</vt:lpstr>
      <vt:lpstr>Wingdings</vt:lpstr>
      <vt:lpstr>Blueprint</vt:lpstr>
      <vt:lpstr>CS 575:  Software Architecture &amp; Design</vt:lpstr>
      <vt:lpstr>About The Instructor</vt:lpstr>
      <vt:lpstr>Course Logistics</vt:lpstr>
      <vt:lpstr>About the Course Title – It probably needs to be changed…</vt:lpstr>
      <vt:lpstr>Why study Software Design and Architecture?</vt:lpstr>
      <vt:lpstr>Do I need to know how to Code?  What do I need to know how to Code?</vt:lpstr>
      <vt:lpstr>How will this course operate?</vt:lpstr>
      <vt:lpstr>How will my grades be derived?</vt:lpstr>
      <vt:lpstr>Course Deliverables - 1</vt:lpstr>
      <vt:lpstr>Course Deliverables - 2</vt:lpstr>
      <vt:lpstr>Course Deliverables - 2</vt:lpstr>
      <vt:lpstr>Course Deliverables - 2</vt:lpstr>
      <vt:lpstr>Other Course Deliverables</vt:lpstr>
      <vt:lpstr>Course Topics</vt:lpstr>
      <vt:lpstr>Course Topics</vt:lpstr>
      <vt:lpstr>Course Topics</vt:lpstr>
      <vt:lpstr>Course Topics</vt:lpstr>
      <vt:lpstr>Course Topics </vt:lpstr>
      <vt:lpstr>Course Topics </vt:lpstr>
      <vt:lpstr>Designing/ Architecting for Scale</vt:lpstr>
      <vt:lpstr>Designing/ Architecting for Scale</vt:lpstr>
      <vt:lpstr>Designing/ Architecting for Scale</vt:lpstr>
      <vt:lpstr>Designing/ Architecting for Scale</vt:lpstr>
      <vt:lpstr>Designing/ Architecting for Scale - Kotlin</vt:lpstr>
      <vt:lpstr>Novel Patterns for Scale</vt:lpstr>
      <vt:lpstr>Novel Patterns for Scale</vt:lpstr>
      <vt:lpstr>Distributed Computing Patterns –  Reactive Patterns</vt:lpstr>
      <vt:lpstr>The Reactive Manifesto</vt:lpstr>
      <vt:lpstr>Resiliency Patterns</vt:lpstr>
      <vt:lpstr>Course Topics </vt:lpstr>
      <vt:lpstr>Course Topics </vt:lpstr>
      <vt:lpstr>Course Topics </vt:lpstr>
      <vt:lpstr>Course Topics - SOA </vt:lpstr>
      <vt:lpstr>Traditional versus SOA applications – a line and box view…</vt:lpstr>
      <vt:lpstr>Event and Streaming Architectures</vt:lpstr>
      <vt:lpstr>Event and Streaming Architectures</vt:lpstr>
      <vt:lpstr>Event and Streaming Architectures</vt:lpstr>
      <vt:lpstr>Event and Streaming Architectures</vt:lpstr>
      <vt:lpstr>Course Topics - CAP</vt:lpstr>
      <vt:lpstr>Course Topics </vt:lpstr>
      <vt:lpstr>Modeling Architecture Example</vt:lpstr>
      <vt:lpstr>Course Topics </vt:lpstr>
      <vt:lpstr>Cloud Native Applications</vt:lpstr>
      <vt:lpstr>Cloud Native Applications – Container Orchestration </vt:lpstr>
      <vt:lpstr>Cloud Native Applications – Serverless Architectures</vt:lpstr>
      <vt:lpstr>Course Topics </vt:lpstr>
      <vt:lpstr>Course Topics </vt:lpstr>
      <vt:lpstr>Course Topics 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457</cp:revision>
  <cp:lastPrinted>2019-09-26T19:12:10Z</cp:lastPrinted>
  <dcterms:created xsi:type="dcterms:W3CDTF">2001-08-17T22:25:52Z</dcterms:created>
  <dcterms:modified xsi:type="dcterms:W3CDTF">2020-09-22T21:38:18Z</dcterms:modified>
</cp:coreProperties>
</file>